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47"/>
  </p:notesMasterIdLst>
  <p:sldIdLst>
    <p:sldId id="294" r:id="rId3"/>
    <p:sldId id="848" r:id="rId4"/>
    <p:sldId id="664" r:id="rId5"/>
    <p:sldId id="854" r:id="rId6"/>
    <p:sldId id="852" r:id="rId7"/>
    <p:sldId id="802" r:id="rId8"/>
    <p:sldId id="853" r:id="rId9"/>
    <p:sldId id="743" r:id="rId10"/>
    <p:sldId id="745" r:id="rId11"/>
    <p:sldId id="769" r:id="rId12"/>
    <p:sldId id="835" r:id="rId13"/>
    <p:sldId id="445" r:id="rId14"/>
    <p:sldId id="822" r:id="rId15"/>
    <p:sldId id="723" r:id="rId16"/>
    <p:sldId id="836" r:id="rId17"/>
    <p:sldId id="771" r:id="rId18"/>
    <p:sldId id="837" r:id="rId19"/>
    <p:sldId id="804" r:id="rId20"/>
    <p:sldId id="843" r:id="rId21"/>
    <p:sldId id="844" r:id="rId22"/>
    <p:sldId id="845" r:id="rId23"/>
    <p:sldId id="823" r:id="rId24"/>
    <p:sldId id="829" r:id="rId25"/>
    <p:sldId id="726" r:id="rId26"/>
    <p:sldId id="846" r:id="rId27"/>
    <p:sldId id="847" r:id="rId28"/>
    <p:sldId id="826" r:id="rId29"/>
    <p:sldId id="828" r:id="rId30"/>
    <p:sldId id="827" r:id="rId31"/>
    <p:sldId id="786" r:id="rId32"/>
    <p:sldId id="824" r:id="rId33"/>
    <p:sldId id="728" r:id="rId34"/>
    <p:sldId id="830" r:id="rId35"/>
    <p:sldId id="831" r:id="rId36"/>
    <p:sldId id="832" r:id="rId37"/>
    <p:sldId id="833" r:id="rId38"/>
    <p:sldId id="809" r:id="rId39"/>
    <p:sldId id="825" r:id="rId40"/>
    <p:sldId id="842" r:id="rId41"/>
    <p:sldId id="734" r:id="rId42"/>
    <p:sldId id="834" r:id="rId43"/>
    <p:sldId id="811" r:id="rId44"/>
    <p:sldId id="813" r:id="rId45"/>
    <p:sldId id="814" r:id="rId4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  <p:cmAuthor id="2" name="Microsoft Office User" initials="MOU" lastIdx="1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200"/>
    <a:srgbClr val="0432FF"/>
    <a:srgbClr val="F15A22"/>
    <a:srgbClr val="0000FF"/>
    <a:srgbClr val="FFD400"/>
    <a:srgbClr val="00BAE8"/>
    <a:srgbClr val="FAFAFC"/>
    <a:srgbClr val="9437FF"/>
    <a:srgbClr val="44C40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19" autoAdjust="0"/>
    <p:restoredTop sz="82639" autoAdjust="0"/>
  </p:normalViewPr>
  <p:slideViewPr>
    <p:cSldViewPr snapToGrid="0">
      <p:cViewPr varScale="1">
        <p:scale>
          <a:sx n="87" d="100"/>
          <a:sy n="87" d="100"/>
        </p:scale>
        <p:origin x="209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15T17:38:57.242" idx="1">
    <p:pos x="84" y="790"/>
    <p:text>背景画像を変更する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15T17:38:57.242" idx="1">
    <p:pos x="84" y="790"/>
    <p:text>背景画像を変更する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2019/11/18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834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989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16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610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0094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905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200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51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9941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020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646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7787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20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まず最初に皆さん、「</a:t>
            </a:r>
            <a:r>
              <a:rPr kumimoji="1" lang="en-US" altLang="ja-JP" dirty="0"/>
              <a:t>SET</a:t>
            </a:r>
            <a:r>
              <a:rPr kumimoji="1" lang="ja-JP" altLang="en-US"/>
              <a:t>」ってご存知でしょうか？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」とは、「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Software Engineer in Test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」の略称で、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で生まれた役職です。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この本に、詳しく説明されています。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同様の役職は、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・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などにもあります。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14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022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4408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4389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7500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504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46325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4992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私が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Engineering Blog</a:t>
            </a:r>
            <a:r>
              <a:rPr kumimoji="1" lang="ja-JP" altLang="en-US"/>
              <a:t>で説明している内容は、こんな感じです。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830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10162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6905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1388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0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1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一連の活動に際して我々は、様々な技術・ツールとアジャイルプラクティス・マインドセットとを組み合わせ、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日々実験を繰り返しながら、ビジネス的成果へとつなげています。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607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テスト自動化に限定せず、組織を横断してビジネス的課題の解決をリードするチームとして、</a:t>
            </a:r>
            <a:endParaRPr kumimoji="1" lang="en-US" altLang="ja-JP" dirty="0"/>
          </a:p>
          <a:p>
            <a:r>
              <a:rPr kumimoji="1" lang="ja-JP" altLang="en-US"/>
              <a:t>「</a:t>
            </a:r>
            <a:r>
              <a:rPr kumimoji="1" lang="en-US" altLang="ja-JP" dirty="0"/>
              <a:t>Transformational Leader</a:t>
            </a:r>
            <a:r>
              <a:rPr kumimoji="1" lang="ja-JP" altLang="en-US"/>
              <a:t>」のチームと呼び始めています。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93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まず最初に、最近抱えている課題認識を共有させてくださいー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※</a:t>
            </a:r>
            <a:r>
              <a:rPr kumimoji="1" lang="ja-JP" altLang="en-US"/>
              <a:t>聴衆の共感を引き出す会話が欲しい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268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2019年11月18日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2019/11/18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2019/11/18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44C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AC200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2019年11月18日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2019/11/18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2019/11/18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2019/11/18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AC200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2019/11/18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ubernetes/kubernetes" TargetMode="External"/><Relationship Id="rId3" Type="http://schemas.openxmlformats.org/officeDocument/2006/relationships/hyperlink" Target="https://www.sonarqube.org/" TargetMode="External"/><Relationship Id="rId7" Type="http://schemas.openxmlformats.org/officeDocument/2006/relationships/hyperlink" Target="https://www.slideshare.net/linecorp/an-agile-way-as-an-set-at-line/linecorp/an-agile-way-as-an-set-at-lin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tiff"/><Relationship Id="rId5" Type="http://schemas.openxmlformats.org/officeDocument/2006/relationships/hyperlink" Target="https://github.com/jenkins-x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B007MQLMF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gineering.linecorp.com/ja/blog/recommend-learning-session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nagileway.wordpress.com/2016/10/07/modern-agile-jp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特殊部隊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チームの日常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r>
              <a:rPr lang="ja-JP" altLang="en-US" sz="3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技術と実験を融合した実践アジャイル術</a:t>
            </a: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技術と実験の必要性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技術と実験の必要性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組織・ビジネスへインパクトを与える活動の重要性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組織・ビジネスへインパクトを与える活動の重要性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1106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ポイント・概要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発見・提供することができる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事例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パフォーマンステストの実現と、問題の事前発見・修正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90214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アイコンを後で使うよ！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C2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6409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事例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テストの実装拡大と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の削減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35804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縦＋横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コンサルティングだけではなく、一緒にチームと苦しみを共有してみよう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br>
              <a:rPr lang="en-US" altLang="ja-JP" sz="28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発見・提供することができる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08384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当セッションの目的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特定の開発チームから組織横断活動までに活用できる、技術とアジャイルの組み合わせ方を、</a:t>
            </a:r>
          </a:p>
          <a:p>
            <a:pPr marL="0" lvl="1" indent="0" algn="ctr"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での実例をもとに、参加者の皆様が現場に持ち帰って試せる形でご紹介します。</a:t>
            </a:r>
          </a:p>
          <a:p>
            <a:pPr marL="0" lvl="1" indent="0" algn="ctr"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チームをこれから作ろうとされている会社・担当者の皆さま向けの</a:t>
            </a:r>
          </a:p>
          <a:p>
            <a:pPr marL="0" lvl="1" indent="0" algn="ctr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具体的なアプローチ集とすることも想定しています。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47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18875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54915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44C404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of study sessions</a:t>
            </a:r>
          </a:p>
          <a:p>
            <a:pPr algn="ctr"/>
            <a:r>
              <a:rPr lang="en-US" altLang="ja-JP" sz="3600" b="1" dirty="0">
                <a:solidFill>
                  <a:srgbClr val="44C404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hours!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仕事で必要なことを、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仕事中に勉強することを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当たり前にする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業務時間中にやる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</a:t>
            </a:r>
            <a:b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何でも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モブプログラミングでやる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845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のショートカットキー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マネージャーをグッとさせる</a:t>
            </a:r>
            <a:b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レポートの書き方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2741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実践内容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次のページ参照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どう書こうか？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5667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工夫すべき点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1417686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Onboarding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最前線で活躍できるように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26972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4800" b="1" dirty="0">
                <a:solidFill>
                  <a:srgbClr val="0AC2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</a:t>
            </a:r>
            <a:r>
              <a:rPr lang="en-US" altLang="ja-JP" sz="4800" b="1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oftware </a:t>
            </a:r>
            <a:r>
              <a:rPr lang="en-US" altLang="ja-JP" sz="4800" b="1" dirty="0">
                <a:solidFill>
                  <a:srgbClr val="0AC2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</a:t>
            </a:r>
            <a:r>
              <a:rPr lang="en-US" altLang="ja-JP" sz="4800" b="1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ngineer in </a:t>
            </a:r>
            <a:r>
              <a:rPr lang="en-US" altLang="ja-JP" sz="4800" b="1" dirty="0">
                <a:solidFill>
                  <a:srgbClr val="0AC2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</a:t>
            </a:r>
            <a:r>
              <a:rPr lang="en-US" altLang="ja-JP" sz="4800" b="1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est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147" y="2518662"/>
            <a:ext cx="3243844" cy="4197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366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AC200"/>
                </a:solidFill>
              </a:rPr>
              <a:t>プロダクト開発以外にも</a:t>
            </a:r>
            <a:br>
              <a:rPr lang="en-US" altLang="ja-JP" sz="4000" dirty="0">
                <a:solidFill>
                  <a:srgbClr val="0AC200"/>
                </a:solidFill>
              </a:rPr>
            </a:br>
            <a:r>
              <a:rPr lang="ja-JP" altLang="en-US" sz="4000">
                <a:solidFill>
                  <a:srgbClr val="0AC200"/>
                </a:solidFill>
              </a:rPr>
              <a:t>技術は活用できる</a:t>
            </a:r>
            <a:endParaRPr lang="en-US" altLang="ja-JP" sz="4000" dirty="0">
              <a:solidFill>
                <a:srgbClr val="0AC200"/>
              </a:solidFill>
            </a:endParaRPr>
          </a:p>
          <a:p>
            <a:pPr algn="ctr"/>
            <a:endParaRPr lang="en-US" altLang="ja-JP" sz="2800" dirty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</a:rPr>
              <a:t>失敗から学べる組織文化だけではなく、</a:t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ja-JP" altLang="en-US" sz="2800">
                <a:solidFill>
                  <a:srgbClr val="0AC200"/>
                </a:solidFill>
              </a:rPr>
              <a:t>仕組みも併せて作る</a:t>
            </a:r>
            <a:endParaRPr lang="en-US" altLang="ja-JP" sz="2800" dirty="0">
              <a:solidFill>
                <a:srgbClr val="0AC2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</a:rPr>
              <a:t>自動テストを、プロダクトハックのための</a:t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ja-JP" altLang="en-US" sz="2800">
                <a:solidFill>
                  <a:srgbClr val="0AC200"/>
                </a:solidFill>
              </a:rPr>
              <a:t>トライアル＆エラーの手段</a:t>
            </a:r>
            <a:r>
              <a:rPr lang="ja-JP" altLang="en-US" sz="2800">
                <a:solidFill>
                  <a:srgbClr val="7F7F7F"/>
                </a:solidFill>
              </a:rPr>
              <a:t>として活用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>
                <a:solidFill>
                  <a:srgbClr val="0AC200"/>
                </a:solidFill>
              </a:rPr>
              <a:t>シンプルな施策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で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AC200"/>
          </a:solidFill>
          <a:ln>
            <a:solidFill>
              <a:srgbClr val="0AC200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220788" lvl="1" indent="-457200"/>
            <a:r>
              <a:rPr lang="ja-JP" altLang="en-US" sz="32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１週間単位でアイデア出し・プロトタイピング・ユーザー実験を行う方法論</a:t>
            </a:r>
            <a:endParaRPr lang="en-US" altLang="ja-JP" sz="32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220788" lvl="1" indent="-457200"/>
            <a:r>
              <a:rPr lang="en-US" altLang="ja-JP" sz="32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Google Ventures</a:t>
            </a:r>
            <a:r>
              <a:rPr lang="ja-JP" altLang="en-US" sz="32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社が、スタートアップへの投資・支援の際に活用</a:t>
            </a:r>
            <a:endParaRPr lang="en-US" altLang="ja-JP" sz="32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220788" lvl="1" indent="-457200"/>
            <a:r>
              <a:rPr lang="en-US" altLang="ja-JP" sz="32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Slack</a:t>
            </a:r>
            <a:r>
              <a:rPr lang="ja-JP" altLang="en-US" sz="32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や</a:t>
            </a:r>
            <a:r>
              <a:rPr lang="en-US" altLang="ja-JP" sz="32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Blue Bottle Coffee</a:t>
            </a:r>
            <a:r>
              <a:rPr lang="ja-JP" altLang="en-US" sz="32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で採用</a:t>
            </a:r>
            <a:endParaRPr lang="en-US" altLang="ja-JP" sz="32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ja-JP" altLang="en-US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１週間ごとに「動くソフトウェア」を作成・デモし、短時間の議論で意思決定を行う</a:t>
            </a:r>
            <a:endParaRPr lang="en-US" altLang="ja-JP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1535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実践内容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3318075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工夫すべき点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1445315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成果例：テスト自動化の混乱の解決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2181702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ビジネス指向で自己組織化した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個人・チームの</a:t>
            </a:r>
            <a:r>
              <a:rPr lang="en-US" altLang="ja-JP" sz="4000" dirty="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Autonomy</a:t>
            </a:r>
          </a:p>
          <a:p>
            <a:pPr algn="ctr"/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自発的に課題を発見し解決する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「全員」でビジネスをイノベートし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インパクトを与え続ける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全員で要件・進捗・リリースを管理する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4298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F15A22"/>
          </a:solidFill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AC200"/>
                </a:solidFill>
              </a:rPr>
              <a:t>持ち帰って試せる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>
                <a:solidFill>
                  <a:srgbClr val="0AC200"/>
                </a:solidFill>
              </a:rPr>
              <a:t>アイデア</a:t>
            </a:r>
            <a:endParaRPr lang="en-US" altLang="ja-JP" sz="6000" b="1" dirty="0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49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本当に必要なものを発見しよう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6340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82BA27-B3C6-F249-AA11-8F449533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8"/>
            <a:ext cx="9144000" cy="633706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F43530-1907-C549-9455-68C4C1BD3404}"/>
              </a:ext>
            </a:extLst>
          </p:cNvPr>
          <p:cNvSpPr/>
          <p:nvPr/>
        </p:nvSpPr>
        <p:spPr>
          <a:xfrm>
            <a:off x="1592826" y="4218039"/>
            <a:ext cx="7226709" cy="1047135"/>
          </a:xfrm>
          <a:prstGeom prst="rect">
            <a:avLst/>
          </a:prstGeom>
          <a:noFill/>
          <a:ln w="38100">
            <a:solidFill>
              <a:srgbClr val="0AC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FD0CA484-A347-7A48-A456-FABE8AD0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4516"/>
            <a:ext cx="7886700" cy="741834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4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/>
              </a:rPr>
              <a:t>https://engineering.linecorp.com/ja/blog/recommend-learning-session/</a:t>
            </a:r>
            <a:endParaRPr lang="ja-JP" altLang="en-US" sz="24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31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title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テストの観点から</a:t>
            </a: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F15A22"/>
          </a:solidFill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AC200"/>
                </a:solidFill>
              </a:rPr>
              <a:t>まとめ</a:t>
            </a:r>
            <a:endParaRPr lang="en-US" altLang="ja-JP" sz="6000" b="1" dirty="0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29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AC200"/>
                </a:solidFill>
              </a:rPr>
              <a:t>個人・チーム・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>
                <a:solidFill>
                  <a:srgbClr val="0AC200"/>
                </a:solidFill>
              </a:rPr>
              <a:t>会社を強化し</a:t>
            </a:r>
            <a:endParaRPr lang="en-US" altLang="ja-JP" sz="6000" b="1" dirty="0">
              <a:solidFill>
                <a:srgbClr val="0AC200"/>
              </a:solidFill>
            </a:endParaRPr>
          </a:p>
          <a:p>
            <a:pPr algn="ctr"/>
            <a:r>
              <a:rPr lang="ja-JP" altLang="en-US" sz="6000" b="1">
                <a:solidFill>
                  <a:srgbClr val="0AC200"/>
                </a:solidFill>
              </a:rPr>
              <a:t>大企業病を回避する！</a:t>
            </a:r>
            <a:endParaRPr lang="en-US" altLang="ja-JP" sz="6000" b="1" dirty="0">
              <a:solidFill>
                <a:srgbClr val="0AC200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8853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AC200"/>
                </a:solidFill>
              </a:rPr>
              <a:t>Hack</a:t>
            </a:r>
            <a:br>
              <a:rPr lang="en-US" altLang="ja-JP" sz="8000" b="1" dirty="0">
                <a:solidFill>
                  <a:srgbClr val="0AC200"/>
                </a:solidFill>
              </a:rPr>
            </a:br>
            <a:r>
              <a:rPr lang="en-US" altLang="ja-JP" sz="8000" b="1" dirty="0">
                <a:solidFill>
                  <a:srgbClr val="0AC200"/>
                </a:solidFill>
              </a:rPr>
              <a:t>everything!</a:t>
            </a:r>
            <a:endParaRPr kumimoji="1" lang="ja-JP" altLang="en-US" sz="8000" b="1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1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AC200"/>
                </a:solidFill>
              </a:rPr>
              <a:t>And</a:t>
            </a:r>
            <a:r>
              <a:rPr lang="mr-IN" altLang="ja-JP" sz="8000" b="1" dirty="0">
                <a:solidFill>
                  <a:srgbClr val="0AC200"/>
                </a:solidFill>
              </a:rPr>
              <a:t>…</a:t>
            </a:r>
            <a:br>
              <a:rPr lang="en-US" altLang="ja-JP" sz="8000" b="1" dirty="0">
                <a:solidFill>
                  <a:srgbClr val="0AC200"/>
                </a:solidFill>
              </a:rPr>
            </a:br>
            <a:r>
              <a:rPr lang="en-US" altLang="ja-JP" sz="8000" b="1" dirty="0">
                <a:solidFill>
                  <a:srgbClr val="0AC200"/>
                </a:solidFill>
              </a:rPr>
              <a:t>Be happy!</a:t>
            </a:r>
            <a:endParaRPr kumimoji="1" lang="ja-JP" altLang="en-US" sz="8000" b="1">
              <a:solidFill>
                <a:srgbClr val="0A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2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LINE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ヒラギノ角ゴ ProN W6"/>
                <a:ea typeface="ヒラギノ角ゴ ProN W6"/>
                <a:cs typeface="ヒラギノ角ゴ ProN W6"/>
              </a:rPr>
              <a:t>以下を全社的にリードしています</a:t>
            </a:r>
            <a:endParaRPr lang="en-US" altLang="ja-JP" sz="4000" dirty="0">
              <a:solidFill>
                <a:srgbClr val="0AC2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テスト自動化の実現・推進</a:t>
            </a: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の推進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1505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つの軸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0" y="3397787"/>
            <a:ext cx="3973204" cy="304633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技術・エンジニアリング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（テスト）自動化技術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DevOps</a:t>
            </a: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XP</a:t>
            </a: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097930" y="3310019"/>
            <a:ext cx="3973204" cy="304633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アジャイルプラクティス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Scrum</a:t>
            </a: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Kanban</a:t>
            </a:r>
          </a:p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2091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" altLang="ja-JP" sz="7200" b="1" dirty="0"/>
              <a:t>Transformational</a:t>
            </a:r>
            <a:br>
              <a:rPr lang="en" altLang="ja-JP" sz="7200" b="1" dirty="0"/>
            </a:br>
            <a:r>
              <a:rPr lang="en" altLang="ja-JP" sz="7200" b="1" dirty="0"/>
              <a:t>Leaders Team</a:t>
            </a:r>
            <a:endParaRPr kumimoji="1" lang="ja-JP" altLang="en-US" sz="7200" b="1"/>
          </a:p>
        </p:txBody>
      </p:sp>
    </p:spTree>
    <p:extLst>
      <p:ext uri="{BB962C8B-B14F-4D97-AF65-F5344CB8AC3E}">
        <p14:creationId xmlns:p14="http://schemas.microsoft.com/office/powerpoint/2010/main" val="357951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/>
              <a:t>課題認識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アジャイルプラクティス・マインドセットだけで改善活動は可能か？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3801</TotalTime>
  <Words>989</Words>
  <Application>Microsoft Macintosh PowerPoint</Application>
  <PresentationFormat>画面に合わせる (4:3)</PresentationFormat>
  <Paragraphs>259</Paragraphs>
  <Slides>44</Slides>
  <Notes>44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44</vt:i4>
      </vt:variant>
    </vt:vector>
  </HeadingPairs>
  <TitlesOfParts>
    <vt:vector size="53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Office テーマ</vt:lpstr>
      <vt:lpstr>1_Office テーマ</vt:lpstr>
      <vt:lpstr>特殊部隊 SETチームの日常  -技術と実験を融合した実践アジャイル術-</vt:lpstr>
      <vt:lpstr>当セッションの目的</vt:lpstr>
      <vt:lpstr>SET #とは</vt:lpstr>
      <vt:lpstr>SET #とは</vt:lpstr>
      <vt:lpstr>LINEのSET #とは</vt:lpstr>
      <vt:lpstr>2つの軸</vt:lpstr>
      <vt:lpstr>Transformational Leaders Team</vt:lpstr>
      <vt:lpstr>課題認識</vt:lpstr>
      <vt:lpstr>1.</vt:lpstr>
      <vt:lpstr>技術と実験の必要性</vt:lpstr>
      <vt:lpstr>組織・ビジネスへインパクトを与える活動の重要性</vt:lpstr>
      <vt:lpstr>アジェンダ</vt:lpstr>
      <vt:lpstr>PowerPoint プレゼンテーション</vt:lpstr>
      <vt:lpstr>ポイント・概要</vt:lpstr>
      <vt:lpstr>事例1：Ayaperf</vt:lpstr>
      <vt:lpstr>アイコンを後で使うよ！</vt:lpstr>
      <vt:lpstr>事例2：Karate</vt:lpstr>
      <vt:lpstr>まとめ</vt:lpstr>
      <vt:lpstr>ポイント</vt:lpstr>
      <vt:lpstr>PowerPoint プレゼンテーション</vt:lpstr>
      <vt:lpstr>PowerPoint プレゼンテーション</vt:lpstr>
      <vt:lpstr>PowerPoint プレゼンテーション</vt:lpstr>
      <vt:lpstr>Learning Lesson #とは</vt:lpstr>
      <vt:lpstr>ポイント</vt:lpstr>
      <vt:lpstr>SETチームでのルール</vt:lpstr>
      <vt:lpstr>SETチームが学んだこと</vt:lpstr>
      <vt:lpstr>実践内容</vt:lpstr>
      <vt:lpstr>工夫すべき点</vt:lpstr>
      <vt:lpstr>成果例：Onboarding</vt:lpstr>
      <vt:lpstr>まとめ</vt:lpstr>
      <vt:lpstr>PowerPoint プレゼンテーション</vt:lpstr>
      <vt:lpstr>Design Sprint #とは</vt:lpstr>
      <vt:lpstr>ポイント</vt:lpstr>
      <vt:lpstr>実践内容</vt:lpstr>
      <vt:lpstr>工夫すべき点</vt:lpstr>
      <vt:lpstr>成果例：テスト自動化の混乱の解決</vt:lpstr>
      <vt:lpstr>まとめ</vt:lpstr>
      <vt:lpstr>PowerPoint プレゼンテーション</vt:lpstr>
      <vt:lpstr>ポイント</vt:lpstr>
      <vt:lpstr>title</vt:lpstr>
      <vt:lpstr>PowerPoint プレゼンテーション</vt:lpstr>
      <vt:lpstr>改善を推進する理由</vt:lpstr>
      <vt:lpstr>Hack everything!</vt:lpstr>
      <vt:lpstr>And… Be happy!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6192</cp:revision>
  <dcterms:created xsi:type="dcterms:W3CDTF">2016-11-21T06:16:44Z</dcterms:created>
  <dcterms:modified xsi:type="dcterms:W3CDTF">2019-11-18T06:45:02Z</dcterms:modified>
</cp:coreProperties>
</file>